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Medium" charset="1" panose="00000600000000000000"/>
      <p:regular r:id="rId21"/>
    </p:embeddedFont>
    <p:embeddedFont>
      <p:font typeface="Montserrat Ultra-Bold" charset="1" panose="00000900000000000000"/>
      <p:regular r:id="rId22"/>
    </p:embeddedFont>
    <p:embeddedFont>
      <p:font typeface="Montserrat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http://perpustakaandio.infinityfreeapp.com"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079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997446" y="8646325"/>
            <a:ext cx="2261854" cy="471805"/>
          </a:xfrm>
          <a:prstGeom prst="rect">
            <a:avLst/>
          </a:prstGeom>
        </p:spPr>
        <p:txBody>
          <a:bodyPr anchor="t" rtlCol="false" tIns="0" lIns="0" bIns="0" rIns="0">
            <a:spAutoFit/>
          </a:bodyPr>
          <a:lstStyle/>
          <a:p>
            <a:pPr algn="r">
              <a:lnSpc>
                <a:spcPts val="3920"/>
              </a:lnSpc>
            </a:pPr>
            <a:r>
              <a:rPr lang="en-US" b="true" sz="2800">
                <a:solidFill>
                  <a:srgbClr val="101010"/>
                </a:solidFill>
                <a:latin typeface="Montserrat Medium"/>
                <a:ea typeface="Montserrat Medium"/>
                <a:cs typeface="Montserrat Medium"/>
                <a:sym typeface="Montserrat Medium"/>
              </a:rPr>
              <a:t>Start Slide</a:t>
            </a:r>
          </a:p>
        </p:txBody>
      </p:sp>
      <p:grpSp>
        <p:nvGrpSpPr>
          <p:cNvPr name="Group 6" id="6"/>
          <p:cNvGrpSpPr/>
          <p:nvPr/>
        </p:nvGrpSpPr>
        <p:grpSpPr>
          <a:xfrm rot="0">
            <a:off x="14500955" y="1866623"/>
            <a:ext cx="2758345" cy="245871"/>
            <a:chOff x="0" y="0"/>
            <a:chExt cx="726478" cy="64756"/>
          </a:xfrm>
        </p:grpSpPr>
        <p:sp>
          <p:nvSpPr>
            <p:cNvPr name="Freeform 7" id="7"/>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8" id="8"/>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5098618" y="8772632"/>
            <a:ext cx="177766" cy="266816"/>
          </a:xfrm>
          <a:custGeom>
            <a:avLst/>
            <a:gdLst/>
            <a:ahLst/>
            <a:cxnLst/>
            <a:rect r="r" b="b" t="t" l="l"/>
            <a:pathLst>
              <a:path h="266816" w="177766">
                <a:moveTo>
                  <a:pt x="0" y="0"/>
                </a:moveTo>
                <a:lnTo>
                  <a:pt x="177766" y="0"/>
                </a:lnTo>
                <a:lnTo>
                  <a:pt x="177766" y="266816"/>
                </a:lnTo>
                <a:lnTo>
                  <a:pt x="0" y="266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04351" y="5513953"/>
            <a:ext cx="1084967" cy="1084967"/>
          </a:xfrm>
          <a:custGeom>
            <a:avLst/>
            <a:gdLst/>
            <a:ahLst/>
            <a:cxnLst/>
            <a:rect r="r" b="b" t="t" l="l"/>
            <a:pathLst>
              <a:path h="1084967" w="1084967">
                <a:moveTo>
                  <a:pt x="0" y="0"/>
                </a:moveTo>
                <a:lnTo>
                  <a:pt x="1084967" y="0"/>
                </a:lnTo>
                <a:lnTo>
                  <a:pt x="1084967" y="1084967"/>
                </a:lnTo>
                <a:lnTo>
                  <a:pt x="0" y="1084967"/>
                </a:lnTo>
                <a:lnTo>
                  <a:pt x="0" y="0"/>
                </a:lnTo>
                <a:close/>
              </a:path>
            </a:pathLst>
          </a:custGeom>
          <a:blipFill>
            <a:blip r:embed="rId4"/>
            <a:stretch>
              <a:fillRect l="0" t="0" r="0" b="0"/>
            </a:stretch>
          </a:blipFill>
        </p:spPr>
      </p:sp>
      <p:sp>
        <p:nvSpPr>
          <p:cNvPr name="TextBox 11" id="11"/>
          <p:cNvSpPr txBox="true"/>
          <p:nvPr/>
        </p:nvSpPr>
        <p:spPr>
          <a:xfrm rot="0">
            <a:off x="2829775" y="4088040"/>
            <a:ext cx="10939554" cy="1360170"/>
          </a:xfrm>
          <a:prstGeom prst="rect">
            <a:avLst/>
          </a:prstGeom>
        </p:spPr>
        <p:txBody>
          <a:bodyPr anchor="t" rtlCol="false" tIns="0" lIns="0" bIns="0" rIns="0">
            <a:spAutoFit/>
          </a:bodyPr>
          <a:lstStyle/>
          <a:p>
            <a:pPr algn="l">
              <a:lnSpc>
                <a:spcPts val="10560"/>
              </a:lnSpc>
            </a:pPr>
            <a:r>
              <a:rPr lang="en-US" b="true" sz="9600">
                <a:solidFill>
                  <a:srgbClr val="1211CA"/>
                </a:solidFill>
                <a:latin typeface="Montserrat Ultra-Bold"/>
                <a:ea typeface="Montserrat Ultra-Bold"/>
                <a:cs typeface="Montserrat Ultra-Bold"/>
                <a:sym typeface="Montserrat Ultra-Bold"/>
              </a:rPr>
              <a:t>PERPUSTAKAAN</a:t>
            </a:r>
          </a:p>
        </p:txBody>
      </p:sp>
      <p:sp>
        <p:nvSpPr>
          <p:cNvPr name="TextBox 12" id="12"/>
          <p:cNvSpPr txBox="true"/>
          <p:nvPr/>
        </p:nvSpPr>
        <p:spPr>
          <a:xfrm rot="0">
            <a:off x="2829775" y="5238750"/>
            <a:ext cx="9288593" cy="1360170"/>
          </a:xfrm>
          <a:prstGeom prst="rect">
            <a:avLst/>
          </a:prstGeom>
        </p:spPr>
        <p:txBody>
          <a:bodyPr anchor="t" rtlCol="false" tIns="0" lIns="0" bIns="0" rIns="0">
            <a:spAutoFit/>
          </a:bodyPr>
          <a:lstStyle/>
          <a:p>
            <a:pPr algn="l">
              <a:lnSpc>
                <a:spcPts val="10560"/>
              </a:lnSpc>
            </a:pPr>
            <a:r>
              <a:rPr lang="en-US" b="true" sz="9600">
                <a:solidFill>
                  <a:srgbClr val="F9B314"/>
                </a:solidFill>
                <a:latin typeface="Montserrat Ultra-Bold"/>
                <a:ea typeface="Montserrat Ultra-Bold"/>
                <a:cs typeface="Montserrat Ultra-Bold"/>
                <a:sym typeface="Montserrat Ultra-Bold"/>
              </a:rPr>
              <a:t>BI</a:t>
            </a:r>
          </a:p>
        </p:txBody>
      </p:sp>
      <p:sp>
        <p:nvSpPr>
          <p:cNvPr name="TextBox 13" id="13"/>
          <p:cNvSpPr txBox="true"/>
          <p:nvPr/>
        </p:nvSpPr>
        <p:spPr>
          <a:xfrm rot="0">
            <a:off x="2829775" y="7017656"/>
            <a:ext cx="9288593" cy="471805"/>
          </a:xfrm>
          <a:prstGeom prst="rect">
            <a:avLst/>
          </a:prstGeom>
        </p:spPr>
        <p:txBody>
          <a:bodyPr anchor="t" rtlCol="false" tIns="0" lIns="0" bIns="0" rIns="0">
            <a:spAutoFit/>
          </a:bodyPr>
          <a:lstStyle/>
          <a:p>
            <a:pPr algn="l">
              <a:lnSpc>
                <a:spcPts val="3920"/>
              </a:lnSpc>
            </a:pPr>
            <a:r>
              <a:rPr lang="en-US" b="true" sz="2800" spc="963">
                <a:solidFill>
                  <a:srgbClr val="101010"/>
                </a:solidFill>
                <a:latin typeface="Montserrat Medium"/>
                <a:ea typeface="Montserrat Medium"/>
                <a:cs typeface="Montserrat Medium"/>
                <a:sym typeface="Montserrat Medium"/>
              </a:rPr>
              <a:t>UAS PEMROGRAMAN WEB</a:t>
            </a:r>
          </a:p>
        </p:txBody>
      </p:sp>
      <p:sp>
        <p:nvSpPr>
          <p:cNvPr name="TextBox 14" id="14"/>
          <p:cNvSpPr txBox="true"/>
          <p:nvPr/>
        </p:nvSpPr>
        <p:spPr>
          <a:xfrm rot="0">
            <a:off x="13769329" y="962025"/>
            <a:ext cx="3489971" cy="613410"/>
          </a:xfrm>
          <a:prstGeom prst="rect">
            <a:avLst/>
          </a:prstGeom>
        </p:spPr>
        <p:txBody>
          <a:bodyPr anchor="t" rtlCol="false" tIns="0" lIns="0" bIns="0" rIns="0">
            <a:spAutoFit/>
          </a:bodyPr>
          <a:lstStyle/>
          <a:p>
            <a:pPr algn="r">
              <a:lnSpc>
                <a:spcPts val="5040"/>
              </a:lnSpc>
            </a:pPr>
            <a:r>
              <a:rPr lang="en-US" b="true" sz="3600">
                <a:solidFill>
                  <a:srgbClr val="101010"/>
                </a:solidFill>
                <a:latin typeface="Montserrat Medium"/>
                <a:ea typeface="Montserrat Medium"/>
                <a:cs typeface="Montserrat Medium"/>
                <a:sym typeface="Montserrat Medium"/>
              </a:rPr>
              <a:t>Dio XI RPL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2413635"/>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614265" y="3419480"/>
            <a:ext cx="10641729" cy="3990865"/>
            <a:chOff x="0" y="0"/>
            <a:chExt cx="14188972" cy="5321153"/>
          </a:xfrm>
        </p:grpSpPr>
        <p:pic>
          <p:nvPicPr>
            <p:cNvPr name="Picture 9" id="9"/>
            <p:cNvPicPr>
              <a:picLocks noChangeAspect="true"/>
            </p:cNvPicPr>
            <p:nvPr/>
          </p:nvPicPr>
          <p:blipFill>
            <a:blip r:embed="rId2"/>
            <a:srcRect l="0" t="1296" r="0" b="1296"/>
            <a:stretch>
              <a:fillRect/>
            </a:stretch>
          </p:blipFill>
          <p:spPr>
            <a:xfrm flipH="false" flipV="false">
              <a:off x="0" y="0"/>
              <a:ext cx="14188972" cy="5321153"/>
            </a:xfrm>
            <a:prstGeom prst="rect">
              <a:avLst/>
            </a:prstGeom>
          </p:spPr>
        </p:pic>
      </p:grpSp>
      <p:sp>
        <p:nvSpPr>
          <p:cNvPr name="TextBox 10" id="10"/>
          <p:cNvSpPr txBox="true"/>
          <p:nvPr/>
        </p:nvSpPr>
        <p:spPr>
          <a:xfrm rot="0">
            <a:off x="5973104" y="1491615"/>
            <a:ext cx="6954119" cy="542036"/>
          </a:xfrm>
          <a:prstGeom prst="rect">
            <a:avLst/>
          </a:prstGeom>
        </p:spPr>
        <p:txBody>
          <a:bodyPr anchor="t" rtlCol="false" tIns="0" lIns="0" bIns="0" rIns="0">
            <a:spAutoFit/>
          </a:bodyPr>
          <a:lstStyle/>
          <a:p>
            <a:pPr algn="l">
              <a:lnSpc>
                <a:spcPts val="4041"/>
              </a:lnSpc>
            </a:pPr>
            <a:r>
              <a:rPr lang="en-US" sz="4299" b="true">
                <a:solidFill>
                  <a:srgbClr val="1211CA"/>
                </a:solidFill>
                <a:latin typeface="Montserrat Bold"/>
                <a:ea typeface="Montserrat Bold"/>
                <a:cs typeface="Montserrat Bold"/>
                <a:sym typeface="Montserrat Bold"/>
              </a:rPr>
              <a:t>6. Kelola Data Akun</a:t>
            </a:r>
          </a:p>
        </p:txBody>
      </p:sp>
      <p:sp>
        <p:nvSpPr>
          <p:cNvPr name="TextBox 11" id="11"/>
          <p:cNvSpPr txBox="true"/>
          <p:nvPr/>
        </p:nvSpPr>
        <p:spPr>
          <a:xfrm rot="0">
            <a:off x="7580471" y="2140331"/>
            <a:ext cx="2709316" cy="396240"/>
          </a:xfrm>
          <a:prstGeom prst="rect">
            <a:avLst/>
          </a:prstGeom>
        </p:spPr>
        <p:txBody>
          <a:bodyPr anchor="t" rtlCol="false" tIns="0" lIns="0" bIns="0" rIns="0">
            <a:spAutoFit/>
          </a:bodyPr>
          <a:lstStyle/>
          <a:p>
            <a:pPr algn="l">
              <a:lnSpc>
                <a:spcPts val="3359"/>
              </a:lnSpc>
            </a:pPr>
            <a:r>
              <a:rPr lang="en-US" sz="2400" b="true">
                <a:solidFill>
                  <a:srgbClr val="2D262A"/>
                </a:solidFill>
                <a:latin typeface="Montserrat Medium"/>
                <a:ea typeface="Montserrat Medium"/>
                <a:cs typeface="Montserrat Medium"/>
                <a:sym typeface="Montserrat Medium"/>
              </a:rPr>
              <a:t>CRUD Data Akun</a:t>
            </a:r>
          </a:p>
        </p:txBody>
      </p:sp>
      <p:sp>
        <p:nvSpPr>
          <p:cNvPr name="TextBox 12" id="12"/>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3" id="13"/>
          <p:cNvSpPr txBox="true"/>
          <p:nvPr/>
        </p:nvSpPr>
        <p:spPr>
          <a:xfrm rot="0">
            <a:off x="14500955" y="1838325"/>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Fitur Admin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2413635"/>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614265" y="3419480"/>
            <a:ext cx="10641729" cy="3990865"/>
            <a:chOff x="0" y="0"/>
            <a:chExt cx="14188972" cy="5321153"/>
          </a:xfrm>
        </p:grpSpPr>
        <p:pic>
          <p:nvPicPr>
            <p:cNvPr name="Picture 9" id="9"/>
            <p:cNvPicPr>
              <a:picLocks noChangeAspect="true"/>
            </p:cNvPicPr>
            <p:nvPr/>
          </p:nvPicPr>
          <p:blipFill>
            <a:blip r:embed="rId2"/>
            <a:srcRect l="0" t="1296" r="0" b="1296"/>
            <a:stretch>
              <a:fillRect/>
            </a:stretch>
          </p:blipFill>
          <p:spPr>
            <a:xfrm flipH="false" flipV="false">
              <a:off x="0" y="0"/>
              <a:ext cx="14188972" cy="5321153"/>
            </a:xfrm>
            <a:prstGeom prst="rect">
              <a:avLst/>
            </a:prstGeom>
          </p:spPr>
        </p:pic>
      </p:grpSp>
      <p:sp>
        <p:nvSpPr>
          <p:cNvPr name="TextBox 10" id="10"/>
          <p:cNvSpPr txBox="true"/>
          <p:nvPr/>
        </p:nvSpPr>
        <p:spPr>
          <a:xfrm rot="0">
            <a:off x="5973104" y="1491615"/>
            <a:ext cx="6954119" cy="542036"/>
          </a:xfrm>
          <a:prstGeom prst="rect">
            <a:avLst/>
          </a:prstGeom>
        </p:spPr>
        <p:txBody>
          <a:bodyPr anchor="t" rtlCol="false" tIns="0" lIns="0" bIns="0" rIns="0">
            <a:spAutoFit/>
          </a:bodyPr>
          <a:lstStyle/>
          <a:p>
            <a:pPr algn="l">
              <a:lnSpc>
                <a:spcPts val="4041"/>
              </a:lnSpc>
            </a:pPr>
            <a:r>
              <a:rPr lang="en-US" sz="4299" b="true">
                <a:solidFill>
                  <a:srgbClr val="1211CA"/>
                </a:solidFill>
                <a:latin typeface="Montserrat Bold"/>
                <a:ea typeface="Montserrat Bold"/>
                <a:cs typeface="Montserrat Bold"/>
                <a:sym typeface="Montserrat Bold"/>
              </a:rPr>
              <a:t>7. Kelola Data Buku</a:t>
            </a:r>
          </a:p>
        </p:txBody>
      </p:sp>
      <p:sp>
        <p:nvSpPr>
          <p:cNvPr name="TextBox 11" id="11"/>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2" id="12"/>
          <p:cNvSpPr txBox="true"/>
          <p:nvPr/>
        </p:nvSpPr>
        <p:spPr>
          <a:xfrm rot="0">
            <a:off x="14510480" y="1838325"/>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Fitur Admin</a:t>
            </a:r>
          </a:p>
        </p:txBody>
      </p:sp>
      <p:sp>
        <p:nvSpPr>
          <p:cNvPr name="TextBox 13" id="13"/>
          <p:cNvSpPr txBox="true"/>
          <p:nvPr/>
        </p:nvSpPr>
        <p:spPr>
          <a:xfrm rot="0">
            <a:off x="7580471" y="2140331"/>
            <a:ext cx="2709316" cy="396240"/>
          </a:xfrm>
          <a:prstGeom prst="rect">
            <a:avLst/>
          </a:prstGeom>
        </p:spPr>
        <p:txBody>
          <a:bodyPr anchor="t" rtlCol="false" tIns="0" lIns="0" bIns="0" rIns="0">
            <a:spAutoFit/>
          </a:bodyPr>
          <a:lstStyle/>
          <a:p>
            <a:pPr algn="l">
              <a:lnSpc>
                <a:spcPts val="3359"/>
              </a:lnSpc>
            </a:pPr>
            <a:r>
              <a:rPr lang="en-US" sz="2400" b="true">
                <a:solidFill>
                  <a:srgbClr val="2D262A"/>
                </a:solidFill>
                <a:latin typeface="Montserrat Medium"/>
                <a:ea typeface="Montserrat Medium"/>
                <a:cs typeface="Montserrat Medium"/>
                <a:sym typeface="Montserrat Medium"/>
              </a:rPr>
              <a:t>CRUD Data Buku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2413635"/>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614265" y="3419480"/>
            <a:ext cx="10641729" cy="3990865"/>
            <a:chOff x="0" y="0"/>
            <a:chExt cx="14188972" cy="5321153"/>
          </a:xfrm>
        </p:grpSpPr>
        <p:pic>
          <p:nvPicPr>
            <p:cNvPr name="Picture 9" id="9"/>
            <p:cNvPicPr>
              <a:picLocks noChangeAspect="true"/>
            </p:cNvPicPr>
            <p:nvPr/>
          </p:nvPicPr>
          <p:blipFill>
            <a:blip r:embed="rId2"/>
            <a:srcRect l="0" t="4680" r="0" b="4680"/>
            <a:stretch>
              <a:fillRect/>
            </a:stretch>
          </p:blipFill>
          <p:spPr>
            <a:xfrm flipH="false" flipV="false">
              <a:off x="0" y="0"/>
              <a:ext cx="14188972" cy="5321153"/>
            </a:xfrm>
            <a:prstGeom prst="rect">
              <a:avLst/>
            </a:prstGeom>
          </p:spPr>
        </p:pic>
      </p:grpSp>
      <p:sp>
        <p:nvSpPr>
          <p:cNvPr name="TextBox 10" id="10"/>
          <p:cNvSpPr txBox="true"/>
          <p:nvPr/>
        </p:nvSpPr>
        <p:spPr>
          <a:xfrm rot="0">
            <a:off x="5131154" y="1491615"/>
            <a:ext cx="8025691" cy="542036"/>
          </a:xfrm>
          <a:prstGeom prst="rect">
            <a:avLst/>
          </a:prstGeom>
        </p:spPr>
        <p:txBody>
          <a:bodyPr anchor="t" rtlCol="false" tIns="0" lIns="0" bIns="0" rIns="0">
            <a:spAutoFit/>
          </a:bodyPr>
          <a:lstStyle/>
          <a:p>
            <a:pPr algn="l">
              <a:lnSpc>
                <a:spcPts val="4041"/>
              </a:lnSpc>
            </a:pPr>
            <a:r>
              <a:rPr lang="en-US" sz="4299" b="true">
                <a:solidFill>
                  <a:srgbClr val="1211CA"/>
                </a:solidFill>
                <a:latin typeface="Montserrat Bold"/>
                <a:ea typeface="Montserrat Bold"/>
                <a:cs typeface="Montserrat Bold"/>
                <a:sym typeface="Montserrat Bold"/>
              </a:rPr>
              <a:t>8. Kelola Data Peminjaman</a:t>
            </a:r>
          </a:p>
        </p:txBody>
      </p:sp>
      <p:sp>
        <p:nvSpPr>
          <p:cNvPr name="TextBox 11" id="11"/>
          <p:cNvSpPr txBox="true"/>
          <p:nvPr/>
        </p:nvSpPr>
        <p:spPr>
          <a:xfrm rot="0">
            <a:off x="5738047" y="2109851"/>
            <a:ext cx="6811906" cy="815340"/>
          </a:xfrm>
          <a:prstGeom prst="rect">
            <a:avLst/>
          </a:prstGeom>
        </p:spPr>
        <p:txBody>
          <a:bodyPr anchor="t" rtlCol="false" tIns="0" lIns="0" bIns="0" rIns="0">
            <a:spAutoFit/>
          </a:bodyPr>
          <a:lstStyle/>
          <a:p>
            <a:pPr algn="ctr">
              <a:lnSpc>
                <a:spcPts val="3359"/>
              </a:lnSpc>
            </a:pPr>
            <a:r>
              <a:rPr lang="en-US" b="true" sz="2400">
                <a:solidFill>
                  <a:srgbClr val="2D262A"/>
                </a:solidFill>
                <a:latin typeface="Montserrat Medium"/>
                <a:ea typeface="Montserrat Medium"/>
                <a:cs typeface="Montserrat Medium"/>
                <a:sym typeface="Montserrat Medium"/>
              </a:rPr>
              <a:t>disertai dengan fitur tambahan yaitu perpanjangan peminjaman dan denda</a:t>
            </a:r>
          </a:p>
        </p:txBody>
      </p:sp>
      <p:sp>
        <p:nvSpPr>
          <p:cNvPr name="TextBox 12" id="12"/>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3" id="13"/>
          <p:cNvSpPr txBox="true"/>
          <p:nvPr/>
        </p:nvSpPr>
        <p:spPr>
          <a:xfrm rot="0">
            <a:off x="14500955" y="1838325"/>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Fitur Admin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2413635"/>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823135" y="4368586"/>
            <a:ext cx="10641729" cy="4587884"/>
            <a:chOff x="0" y="0"/>
            <a:chExt cx="14188972" cy="6117178"/>
          </a:xfrm>
        </p:grpSpPr>
        <p:pic>
          <p:nvPicPr>
            <p:cNvPr name="Picture 9" id="9"/>
            <p:cNvPicPr>
              <a:picLocks noChangeAspect="true"/>
            </p:cNvPicPr>
            <p:nvPr/>
          </p:nvPicPr>
          <p:blipFill>
            <a:blip r:embed="rId2"/>
            <a:srcRect l="0" t="1588" r="0" b="11971"/>
            <a:stretch>
              <a:fillRect/>
            </a:stretch>
          </p:blipFill>
          <p:spPr>
            <a:xfrm flipH="false" flipV="false">
              <a:off x="0" y="0"/>
              <a:ext cx="14188972" cy="6117178"/>
            </a:xfrm>
            <a:prstGeom prst="rect">
              <a:avLst/>
            </a:prstGeom>
          </p:spPr>
        </p:pic>
      </p:grpSp>
      <p:sp>
        <p:nvSpPr>
          <p:cNvPr name="TextBox 10" id="10"/>
          <p:cNvSpPr txBox="true"/>
          <p:nvPr/>
        </p:nvSpPr>
        <p:spPr>
          <a:xfrm rot="0">
            <a:off x="5498550" y="1491615"/>
            <a:ext cx="8025691" cy="542036"/>
          </a:xfrm>
          <a:prstGeom prst="rect">
            <a:avLst/>
          </a:prstGeom>
        </p:spPr>
        <p:txBody>
          <a:bodyPr anchor="t" rtlCol="false" tIns="0" lIns="0" bIns="0" rIns="0">
            <a:spAutoFit/>
          </a:bodyPr>
          <a:lstStyle/>
          <a:p>
            <a:pPr algn="l">
              <a:lnSpc>
                <a:spcPts val="4041"/>
              </a:lnSpc>
            </a:pPr>
            <a:r>
              <a:rPr lang="en-US" sz="4299" b="true">
                <a:solidFill>
                  <a:srgbClr val="1211CA"/>
                </a:solidFill>
                <a:latin typeface="Montserrat Bold"/>
                <a:ea typeface="Montserrat Bold"/>
                <a:cs typeface="Montserrat Bold"/>
                <a:sym typeface="Montserrat Bold"/>
              </a:rPr>
              <a:t>9. Laporan Peminjaman</a:t>
            </a:r>
          </a:p>
        </p:txBody>
      </p:sp>
      <p:sp>
        <p:nvSpPr>
          <p:cNvPr name="TextBox 11" id="11"/>
          <p:cNvSpPr txBox="true"/>
          <p:nvPr/>
        </p:nvSpPr>
        <p:spPr>
          <a:xfrm rot="0">
            <a:off x="5722739" y="2278240"/>
            <a:ext cx="6842522" cy="1653540"/>
          </a:xfrm>
          <a:prstGeom prst="rect">
            <a:avLst/>
          </a:prstGeom>
        </p:spPr>
        <p:txBody>
          <a:bodyPr anchor="t" rtlCol="false" tIns="0" lIns="0" bIns="0" rIns="0">
            <a:spAutoFit/>
          </a:bodyPr>
          <a:lstStyle/>
          <a:p>
            <a:pPr algn="ctr">
              <a:lnSpc>
                <a:spcPts val="3359"/>
              </a:lnSpc>
            </a:pPr>
            <a:r>
              <a:rPr lang="en-US" b="true" sz="2400">
                <a:solidFill>
                  <a:srgbClr val="2D262A"/>
                </a:solidFill>
                <a:latin typeface="Montserrat Medium"/>
                <a:ea typeface="Montserrat Medium"/>
                <a:cs typeface="Montserrat Medium"/>
                <a:sym typeface="Montserrat Medium"/>
              </a:rPr>
              <a:t>Sesuai dengan perintah soal, yaitu ada daftar peminjaman aktif, buku yang paling sering dipinjamkan, anggota dengan pinjaman terbanyak dan grafik</a:t>
            </a:r>
          </a:p>
        </p:txBody>
      </p:sp>
      <p:sp>
        <p:nvSpPr>
          <p:cNvPr name="TextBox 12" id="12"/>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3" id="13"/>
          <p:cNvSpPr txBox="true"/>
          <p:nvPr/>
        </p:nvSpPr>
        <p:spPr>
          <a:xfrm rot="0">
            <a:off x="14500955" y="1838325"/>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Fitur Admin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2413635"/>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24998" y="4320946"/>
            <a:ext cx="7488246" cy="2903985"/>
            <a:chOff x="0" y="0"/>
            <a:chExt cx="9984328" cy="3871980"/>
          </a:xfrm>
        </p:grpSpPr>
        <p:pic>
          <p:nvPicPr>
            <p:cNvPr name="Picture 9" id="9"/>
            <p:cNvPicPr>
              <a:picLocks noChangeAspect="true"/>
            </p:cNvPicPr>
            <p:nvPr/>
          </p:nvPicPr>
          <p:blipFill>
            <a:blip r:embed="rId2"/>
            <a:srcRect l="11643" t="0" r="11643" b="0"/>
            <a:stretch>
              <a:fillRect/>
            </a:stretch>
          </p:blipFill>
          <p:spPr>
            <a:xfrm flipH="false" flipV="false">
              <a:off x="0" y="0"/>
              <a:ext cx="9984328" cy="3871980"/>
            </a:xfrm>
            <a:prstGeom prst="rect">
              <a:avLst/>
            </a:prstGeom>
          </p:spPr>
        </p:pic>
      </p:grpSp>
      <p:grpSp>
        <p:nvGrpSpPr>
          <p:cNvPr name="Group 10" id="10"/>
          <p:cNvGrpSpPr/>
          <p:nvPr/>
        </p:nvGrpSpPr>
        <p:grpSpPr>
          <a:xfrm rot="0">
            <a:off x="9330488" y="4320946"/>
            <a:ext cx="7488246" cy="2903985"/>
            <a:chOff x="0" y="0"/>
            <a:chExt cx="9984328" cy="3871980"/>
          </a:xfrm>
        </p:grpSpPr>
        <p:pic>
          <p:nvPicPr>
            <p:cNvPr name="Picture 11" id="11"/>
            <p:cNvPicPr>
              <a:picLocks noChangeAspect="true"/>
            </p:cNvPicPr>
            <p:nvPr/>
          </p:nvPicPr>
          <p:blipFill>
            <a:blip r:embed="rId3"/>
            <a:srcRect l="0" t="0" r="0" b="22244"/>
            <a:stretch>
              <a:fillRect/>
            </a:stretch>
          </p:blipFill>
          <p:spPr>
            <a:xfrm flipH="false" flipV="false">
              <a:off x="0" y="0"/>
              <a:ext cx="9984328" cy="3871980"/>
            </a:xfrm>
            <a:prstGeom prst="rect">
              <a:avLst/>
            </a:prstGeom>
          </p:spPr>
        </p:pic>
      </p:grpSp>
      <p:sp>
        <p:nvSpPr>
          <p:cNvPr name="TextBox 12" id="12"/>
          <p:cNvSpPr txBox="true"/>
          <p:nvPr/>
        </p:nvSpPr>
        <p:spPr>
          <a:xfrm rot="0">
            <a:off x="6439173" y="1491615"/>
            <a:ext cx="8025691" cy="542036"/>
          </a:xfrm>
          <a:prstGeom prst="rect">
            <a:avLst/>
          </a:prstGeom>
        </p:spPr>
        <p:txBody>
          <a:bodyPr anchor="t" rtlCol="false" tIns="0" lIns="0" bIns="0" rIns="0">
            <a:spAutoFit/>
          </a:bodyPr>
          <a:lstStyle/>
          <a:p>
            <a:pPr algn="l">
              <a:lnSpc>
                <a:spcPts val="4041"/>
              </a:lnSpc>
            </a:pPr>
            <a:r>
              <a:rPr lang="en-US" sz="4299" b="true">
                <a:solidFill>
                  <a:srgbClr val="1211CA"/>
                </a:solidFill>
                <a:latin typeface="Montserrat Ultra-Bold"/>
                <a:ea typeface="Montserrat Ultra-Bold"/>
                <a:cs typeface="Montserrat Ultra-Bold"/>
                <a:sym typeface="Montserrat Ultra-Bold"/>
              </a:rPr>
              <a:t>10. Halaman Staf</a:t>
            </a:r>
          </a:p>
        </p:txBody>
      </p:sp>
      <p:sp>
        <p:nvSpPr>
          <p:cNvPr name="TextBox 13" id="13"/>
          <p:cNvSpPr txBox="true"/>
          <p:nvPr/>
        </p:nvSpPr>
        <p:spPr>
          <a:xfrm rot="0">
            <a:off x="5539041" y="2262932"/>
            <a:ext cx="6842522" cy="1653540"/>
          </a:xfrm>
          <a:prstGeom prst="rect">
            <a:avLst/>
          </a:prstGeom>
        </p:spPr>
        <p:txBody>
          <a:bodyPr anchor="t" rtlCol="false" tIns="0" lIns="0" bIns="0" rIns="0">
            <a:spAutoFit/>
          </a:bodyPr>
          <a:lstStyle/>
          <a:p>
            <a:pPr algn="ctr">
              <a:lnSpc>
                <a:spcPts val="3359"/>
              </a:lnSpc>
            </a:pPr>
            <a:r>
              <a:rPr lang="en-US" sz="2400" b="true">
                <a:solidFill>
                  <a:srgbClr val="2D262A"/>
                </a:solidFill>
                <a:latin typeface="Montserrat Medium"/>
                <a:ea typeface="Montserrat Medium"/>
                <a:cs typeface="Montserrat Medium"/>
                <a:sym typeface="Montserrat Medium"/>
              </a:rPr>
              <a:t>Sesuai dengan perintah soal, Staf hanya dapat menambahkan anggota dan mencatat transaksi peminjaman.</a:t>
            </a:r>
          </a:p>
          <a:p>
            <a:pPr algn="ctr">
              <a:lnSpc>
                <a:spcPts val="3359"/>
              </a:lnSpc>
            </a:pPr>
          </a:p>
        </p:txBody>
      </p:sp>
      <p:sp>
        <p:nvSpPr>
          <p:cNvPr name="TextBox 14" id="14"/>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5" id="15"/>
          <p:cNvSpPr txBox="true"/>
          <p:nvPr/>
        </p:nvSpPr>
        <p:spPr>
          <a:xfrm rot="0">
            <a:off x="14500955" y="1838325"/>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Fitur Staf</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2413635"/>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6439173" y="1491615"/>
            <a:ext cx="8025691" cy="542036"/>
          </a:xfrm>
          <a:prstGeom prst="rect">
            <a:avLst/>
          </a:prstGeom>
        </p:spPr>
        <p:txBody>
          <a:bodyPr anchor="t" rtlCol="false" tIns="0" lIns="0" bIns="0" rIns="0">
            <a:spAutoFit/>
          </a:bodyPr>
          <a:lstStyle/>
          <a:p>
            <a:pPr algn="l">
              <a:lnSpc>
                <a:spcPts val="4041"/>
              </a:lnSpc>
            </a:pPr>
            <a:r>
              <a:rPr lang="en-US" sz="4299" b="true">
                <a:solidFill>
                  <a:srgbClr val="1211CA"/>
                </a:solidFill>
                <a:latin typeface="Montserrat Ultra-Bold"/>
                <a:ea typeface="Montserrat Ultra-Bold"/>
                <a:cs typeface="Montserrat Ultra-Bold"/>
                <a:sym typeface="Montserrat Ultra-Bold"/>
              </a:rPr>
              <a:t>Hosting Website</a:t>
            </a:r>
          </a:p>
        </p:txBody>
      </p:sp>
      <p:sp>
        <p:nvSpPr>
          <p:cNvPr name="TextBox 9" id="9"/>
          <p:cNvSpPr txBox="true"/>
          <p:nvPr/>
        </p:nvSpPr>
        <p:spPr>
          <a:xfrm rot="0">
            <a:off x="5539041" y="2262932"/>
            <a:ext cx="6842522" cy="2491740"/>
          </a:xfrm>
          <a:prstGeom prst="rect">
            <a:avLst/>
          </a:prstGeom>
        </p:spPr>
        <p:txBody>
          <a:bodyPr anchor="t" rtlCol="false" tIns="0" lIns="0" bIns="0" rIns="0">
            <a:spAutoFit/>
          </a:bodyPr>
          <a:lstStyle/>
          <a:p>
            <a:pPr algn="ctr">
              <a:lnSpc>
                <a:spcPts val="3359"/>
              </a:lnSpc>
            </a:pPr>
            <a:r>
              <a:rPr lang="en-US" b="true" sz="2400">
                <a:solidFill>
                  <a:srgbClr val="2D262A"/>
                </a:solidFill>
                <a:latin typeface="Montserrat Medium"/>
                <a:ea typeface="Montserrat Medium"/>
                <a:cs typeface="Montserrat Medium"/>
                <a:sym typeface="Montserrat Medium"/>
              </a:rPr>
              <a:t>warning : akan banyak error dikarenakan trigger tidak disupport oleh hostinger gratis. untuk merasakan semua fitur berjalan dengan baik adalah mengakses source-code yang sudah saya berikan di GitHub.</a:t>
            </a:r>
          </a:p>
        </p:txBody>
      </p:sp>
      <p:sp>
        <p:nvSpPr>
          <p:cNvPr name="TextBox 10" id="10"/>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1" id="11"/>
          <p:cNvSpPr txBox="true"/>
          <p:nvPr/>
        </p:nvSpPr>
        <p:spPr>
          <a:xfrm rot="0">
            <a:off x="5539041" y="5216727"/>
            <a:ext cx="6842522" cy="396240"/>
          </a:xfrm>
          <a:prstGeom prst="rect">
            <a:avLst/>
          </a:prstGeom>
        </p:spPr>
        <p:txBody>
          <a:bodyPr anchor="t" rtlCol="false" tIns="0" lIns="0" bIns="0" rIns="0">
            <a:spAutoFit/>
          </a:bodyPr>
          <a:lstStyle/>
          <a:p>
            <a:pPr algn="ctr">
              <a:lnSpc>
                <a:spcPts val="3359"/>
              </a:lnSpc>
            </a:pPr>
            <a:r>
              <a:rPr lang="en-US" b="true" sz="2400" u="sng">
                <a:solidFill>
                  <a:srgbClr val="2D262A"/>
                </a:solidFill>
                <a:latin typeface="Montserrat Medium"/>
                <a:ea typeface="Montserrat Medium"/>
                <a:cs typeface="Montserrat Medium"/>
                <a:sym typeface="Montserrat Medium"/>
                <a:hlinkClick r:id="rId2" tooltip="http://perpustakaandio.infinityfreeapp.com"/>
              </a:rPr>
              <a:t>perpustakaandio.infinityfreeapp.com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74847"/>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81793" y="2640136"/>
            <a:ext cx="6477507" cy="6100739"/>
            <a:chOff x="0" y="0"/>
            <a:chExt cx="8636677" cy="8134319"/>
          </a:xfrm>
        </p:grpSpPr>
        <p:pic>
          <p:nvPicPr>
            <p:cNvPr name="Picture 6" id="6"/>
            <p:cNvPicPr>
              <a:picLocks noChangeAspect="true"/>
            </p:cNvPicPr>
            <p:nvPr/>
          </p:nvPicPr>
          <p:blipFill>
            <a:blip r:embed="rId2"/>
            <a:srcRect l="20536" t="0" r="20536" b="0"/>
            <a:stretch>
              <a:fillRect/>
            </a:stretch>
          </p:blipFill>
          <p:spPr>
            <a:xfrm flipH="false" flipV="false">
              <a:off x="0" y="0"/>
              <a:ext cx="8636677" cy="8134319"/>
            </a:xfrm>
            <a:prstGeom prst="rect">
              <a:avLst/>
            </a:prstGeom>
          </p:spPr>
        </p:pic>
      </p:grpSp>
      <p:sp>
        <p:nvSpPr>
          <p:cNvPr name="TextBox 7" id="7"/>
          <p:cNvSpPr txBox="true"/>
          <p:nvPr/>
        </p:nvSpPr>
        <p:spPr>
          <a:xfrm rot="0">
            <a:off x="1028700" y="3657052"/>
            <a:ext cx="5922266"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Ultra-Bold"/>
                <a:ea typeface="Montserrat Ultra-Bold"/>
                <a:cs typeface="Montserrat Ultra-Bold"/>
                <a:sym typeface="Montserrat Ultra-Bold"/>
              </a:rPr>
              <a:t>Latar Belakang</a:t>
            </a:r>
          </a:p>
        </p:txBody>
      </p:sp>
      <p:sp>
        <p:nvSpPr>
          <p:cNvPr name="TextBox 8" id="8"/>
          <p:cNvSpPr txBox="true"/>
          <p:nvPr/>
        </p:nvSpPr>
        <p:spPr>
          <a:xfrm rot="0">
            <a:off x="1028700" y="4507230"/>
            <a:ext cx="8819476" cy="4568825"/>
          </a:xfrm>
          <a:prstGeom prst="rect">
            <a:avLst/>
          </a:prstGeom>
        </p:spPr>
        <p:txBody>
          <a:bodyPr anchor="t" rtlCol="false" tIns="0" lIns="0" bIns="0" rIns="0">
            <a:spAutoFit/>
          </a:bodyPr>
          <a:lstStyle/>
          <a:p>
            <a:pPr algn="just">
              <a:lnSpc>
                <a:spcPts val="2800"/>
              </a:lnSpc>
            </a:pPr>
            <a:r>
              <a:rPr lang="en-US" sz="2000" b="true">
                <a:solidFill>
                  <a:srgbClr val="2D262A"/>
                </a:solidFill>
                <a:latin typeface="Montserrat Medium"/>
                <a:ea typeface="Montserrat Medium"/>
                <a:cs typeface="Montserrat Medium"/>
                <a:sym typeface="Montserrat Medium"/>
              </a:rPr>
              <a:t>Di era digital seperti sekarang, sistem manual dalam pengelolaan perpustakaan sudah tidak lagi efisien. Banyak sekolah masih menggunakan pencatatan konvensional yang rawan kesalahan, lambat, dan menyulitkan dalam pelacakan data buku serta riwayat peminjaman.</a:t>
            </a:r>
          </a:p>
          <a:p>
            <a:pPr algn="just">
              <a:lnSpc>
                <a:spcPts val="2800"/>
              </a:lnSpc>
            </a:pPr>
            <a:r>
              <a:rPr lang="en-US" sz="2000" b="true">
                <a:solidFill>
                  <a:srgbClr val="2D262A"/>
                </a:solidFill>
                <a:latin typeface="Montserrat Medium"/>
                <a:ea typeface="Montserrat Medium"/>
                <a:cs typeface="Montserrat Medium"/>
                <a:sym typeface="Montserrat Medium"/>
              </a:rPr>
              <a:t>SMK Bina Informatika sebagai sekolah berbasis teknologi perlu memiliki sistem perpustakaan yang modern, cepat, dan mudah diakses oleh seluruh warga sekolah.</a:t>
            </a:r>
          </a:p>
          <a:p>
            <a:pPr algn="just">
              <a:lnSpc>
                <a:spcPts val="2800"/>
              </a:lnSpc>
            </a:pPr>
            <a:r>
              <a:rPr lang="en-US" b="true" sz="2000">
                <a:solidFill>
                  <a:srgbClr val="2D262A"/>
                </a:solidFill>
                <a:latin typeface="Montserrat Medium"/>
                <a:ea typeface="Montserrat Medium"/>
                <a:cs typeface="Montserrat Medium"/>
                <a:sym typeface="Montserrat Medium"/>
              </a:rPr>
              <a:t>Oleh karena itu, dibutuhkan sebuah website perpustakaan digital yang mampu membantu admin, staf, maupun anggota dalam mengelola dan mengakses informasi perpustakaan secara efisien dan praktis.</a:t>
            </a:r>
          </a:p>
          <a:p>
            <a:pPr algn="just">
              <a:lnSpc>
                <a:spcPts val="2800"/>
              </a:lnSpc>
            </a:pPr>
          </a:p>
        </p:txBody>
      </p:sp>
      <p:sp>
        <p:nvSpPr>
          <p:cNvPr name="TextBox 9" id="9"/>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20823" y="0"/>
            <a:ext cx="7067177" cy="5358043"/>
            <a:chOff x="0" y="0"/>
            <a:chExt cx="9422903" cy="7144058"/>
          </a:xfrm>
        </p:grpSpPr>
        <p:pic>
          <p:nvPicPr>
            <p:cNvPr name="Picture 3" id="3"/>
            <p:cNvPicPr>
              <a:picLocks noChangeAspect="true"/>
            </p:cNvPicPr>
            <p:nvPr/>
          </p:nvPicPr>
          <p:blipFill>
            <a:blip r:embed="rId2"/>
            <a:srcRect l="17025" t="0" r="17025" b="0"/>
            <a:stretch>
              <a:fillRect/>
            </a:stretch>
          </p:blipFill>
          <p:spPr>
            <a:xfrm flipH="false" flipV="false">
              <a:off x="0" y="0"/>
              <a:ext cx="9422903" cy="7144058"/>
            </a:xfrm>
            <a:prstGeom prst="rect">
              <a:avLst/>
            </a:prstGeom>
          </p:spPr>
        </p:pic>
      </p:grpSp>
      <p:grpSp>
        <p:nvGrpSpPr>
          <p:cNvPr name="Group 4" id="4"/>
          <p:cNvGrpSpPr/>
          <p:nvPr/>
        </p:nvGrpSpPr>
        <p:grpSpPr>
          <a:xfrm rot="0">
            <a:off x="14500955" y="9012429"/>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8700" y="1574847"/>
            <a:ext cx="1856645" cy="68071"/>
            <a:chOff x="0" y="0"/>
            <a:chExt cx="488993" cy="17928"/>
          </a:xfrm>
        </p:grpSpPr>
        <p:sp>
          <p:nvSpPr>
            <p:cNvPr name="Freeform 8" id="8"/>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9" id="9"/>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028700" y="4377904"/>
            <a:ext cx="4881934" cy="2241327"/>
            <a:chOff x="0" y="0"/>
            <a:chExt cx="1624330" cy="745740"/>
          </a:xfrm>
        </p:grpSpPr>
        <p:sp>
          <p:nvSpPr>
            <p:cNvPr name="Freeform 11" id="11"/>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2" id="12"/>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3" id="13"/>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FDFDFD"/>
            </a:solidFill>
          </p:spPr>
        </p:sp>
      </p:grpSp>
      <p:grpSp>
        <p:nvGrpSpPr>
          <p:cNvPr name="Group 14" id="14"/>
          <p:cNvGrpSpPr/>
          <p:nvPr/>
        </p:nvGrpSpPr>
        <p:grpSpPr>
          <a:xfrm rot="0">
            <a:off x="6077638" y="4377904"/>
            <a:ext cx="4881934" cy="2241327"/>
            <a:chOff x="0" y="0"/>
            <a:chExt cx="1624330" cy="745740"/>
          </a:xfrm>
        </p:grpSpPr>
        <p:sp>
          <p:nvSpPr>
            <p:cNvPr name="Freeform 15" id="15"/>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16" id="16"/>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17" id="17"/>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FDFDFD"/>
            </a:solidFill>
          </p:spPr>
        </p:sp>
      </p:grpSp>
      <p:grpSp>
        <p:nvGrpSpPr>
          <p:cNvPr name="Group 18" id="18"/>
          <p:cNvGrpSpPr/>
          <p:nvPr/>
        </p:nvGrpSpPr>
        <p:grpSpPr>
          <a:xfrm rot="0">
            <a:off x="1028700" y="6894038"/>
            <a:ext cx="4881934" cy="2241327"/>
            <a:chOff x="0" y="0"/>
            <a:chExt cx="1624330" cy="745740"/>
          </a:xfrm>
        </p:grpSpPr>
        <p:sp>
          <p:nvSpPr>
            <p:cNvPr name="Freeform 19" id="19"/>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0" id="20"/>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1" id="21"/>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FDFDFD"/>
            </a:solidFill>
          </p:spPr>
        </p:sp>
      </p:grpSp>
      <p:grpSp>
        <p:nvGrpSpPr>
          <p:cNvPr name="Group 22" id="22"/>
          <p:cNvGrpSpPr/>
          <p:nvPr/>
        </p:nvGrpSpPr>
        <p:grpSpPr>
          <a:xfrm rot="0">
            <a:off x="6259856" y="6894038"/>
            <a:ext cx="4881934" cy="2241327"/>
            <a:chOff x="0" y="0"/>
            <a:chExt cx="1624330" cy="745740"/>
          </a:xfrm>
        </p:grpSpPr>
        <p:sp>
          <p:nvSpPr>
            <p:cNvPr name="Freeform 23" id="23"/>
            <p:cNvSpPr/>
            <p:nvPr/>
          </p:nvSpPr>
          <p:spPr>
            <a:xfrm flipH="false" flipV="false" rot="0">
              <a:off x="41910" y="4318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77838D"/>
            </a:solidFill>
          </p:spPr>
        </p:sp>
        <p:sp>
          <p:nvSpPr>
            <p:cNvPr name="Freeform 24" id="24"/>
            <p:cNvSpPr/>
            <p:nvPr/>
          </p:nvSpPr>
          <p:spPr>
            <a:xfrm flipH="false" flipV="false" rot="0">
              <a:off x="35560" y="35560"/>
              <a:ext cx="1588770" cy="710180"/>
            </a:xfrm>
            <a:custGeom>
              <a:avLst/>
              <a:gdLst/>
              <a:ahLst/>
              <a:cxnLst/>
              <a:rect r="r" b="b" t="t" l="l"/>
              <a:pathLst>
                <a:path h="710180" w="1588770">
                  <a:moveTo>
                    <a:pt x="1588770" y="710180"/>
                  </a:moveTo>
                  <a:lnTo>
                    <a:pt x="0" y="710180"/>
                  </a:lnTo>
                  <a:lnTo>
                    <a:pt x="0" y="0"/>
                  </a:lnTo>
                  <a:lnTo>
                    <a:pt x="1588770" y="0"/>
                  </a:lnTo>
                  <a:lnTo>
                    <a:pt x="1588770" y="710180"/>
                  </a:lnTo>
                  <a:close/>
                  <a:moveTo>
                    <a:pt x="12700" y="697480"/>
                  </a:moveTo>
                  <a:lnTo>
                    <a:pt x="1576070" y="697480"/>
                  </a:lnTo>
                  <a:lnTo>
                    <a:pt x="1576070" y="12700"/>
                  </a:lnTo>
                  <a:lnTo>
                    <a:pt x="12700" y="12700"/>
                  </a:lnTo>
                  <a:lnTo>
                    <a:pt x="12700" y="697480"/>
                  </a:lnTo>
                  <a:close/>
                </a:path>
              </a:pathLst>
            </a:custGeom>
            <a:solidFill>
              <a:srgbClr val="FFFFFF"/>
            </a:solidFill>
          </p:spPr>
        </p:sp>
        <p:sp>
          <p:nvSpPr>
            <p:cNvPr name="Freeform 25" id="25"/>
            <p:cNvSpPr/>
            <p:nvPr/>
          </p:nvSpPr>
          <p:spPr>
            <a:xfrm flipH="false" flipV="false" rot="0">
              <a:off x="0" y="0"/>
              <a:ext cx="1576070" cy="697480"/>
            </a:xfrm>
            <a:custGeom>
              <a:avLst/>
              <a:gdLst/>
              <a:ahLst/>
              <a:cxnLst/>
              <a:rect r="r" b="b" t="t" l="l"/>
              <a:pathLst>
                <a:path h="697480" w="1576070">
                  <a:moveTo>
                    <a:pt x="0" y="0"/>
                  </a:moveTo>
                  <a:lnTo>
                    <a:pt x="1576070" y="0"/>
                  </a:lnTo>
                  <a:lnTo>
                    <a:pt x="1576070" y="697480"/>
                  </a:lnTo>
                  <a:lnTo>
                    <a:pt x="0" y="697480"/>
                  </a:lnTo>
                  <a:close/>
                </a:path>
              </a:pathLst>
            </a:custGeom>
            <a:solidFill>
              <a:srgbClr val="FDFDFD"/>
            </a:solidFill>
          </p:spPr>
        </p:sp>
      </p:grpSp>
      <p:sp>
        <p:nvSpPr>
          <p:cNvPr name="TextBox 26" id="26"/>
          <p:cNvSpPr txBox="true"/>
          <p:nvPr/>
        </p:nvSpPr>
        <p:spPr>
          <a:xfrm rot="0">
            <a:off x="1028700" y="3162895"/>
            <a:ext cx="7489905" cy="10245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Ultra-Bold"/>
                <a:ea typeface="Montserrat Ultra-Bold"/>
                <a:cs typeface="Montserrat Ultra-Bold"/>
                <a:sym typeface="Montserrat Ultra-Bold"/>
              </a:rPr>
              <a:t>Tujuan Pembuatan Website</a:t>
            </a:r>
          </a:p>
        </p:txBody>
      </p:sp>
      <p:sp>
        <p:nvSpPr>
          <p:cNvPr name="TextBox 27" id="27"/>
          <p:cNvSpPr txBox="true"/>
          <p:nvPr/>
        </p:nvSpPr>
        <p:spPr>
          <a:xfrm rot="0">
            <a:off x="1210918" y="4862297"/>
            <a:ext cx="4517498" cy="1397000"/>
          </a:xfrm>
          <a:prstGeom prst="rect">
            <a:avLst/>
          </a:prstGeom>
        </p:spPr>
        <p:txBody>
          <a:bodyPr anchor="t" rtlCol="false" tIns="0" lIns="0" bIns="0" rIns="0">
            <a:spAutoFit/>
          </a:bodyPr>
          <a:lstStyle/>
          <a:p>
            <a:pPr algn="l">
              <a:lnSpc>
                <a:spcPts val="2800"/>
              </a:lnSpc>
            </a:pPr>
            <a:r>
              <a:rPr lang="en-US" sz="2000" b="true">
                <a:solidFill>
                  <a:srgbClr val="2D262A"/>
                </a:solidFill>
                <a:latin typeface="Montserrat Medium"/>
                <a:ea typeface="Montserrat Medium"/>
                <a:cs typeface="Montserrat Medium"/>
                <a:sym typeface="Montserrat Medium"/>
              </a:rPr>
              <a:t>Mempermudah proses peminjaman dan pengembalian buku bagi anggota perpustakaan secara online.</a:t>
            </a:r>
          </a:p>
        </p:txBody>
      </p:sp>
      <p:sp>
        <p:nvSpPr>
          <p:cNvPr name="TextBox 28" id="28"/>
          <p:cNvSpPr txBox="true"/>
          <p:nvPr/>
        </p:nvSpPr>
        <p:spPr>
          <a:xfrm rot="0">
            <a:off x="6259856" y="4862297"/>
            <a:ext cx="4517498" cy="1397000"/>
          </a:xfrm>
          <a:prstGeom prst="rect">
            <a:avLst/>
          </a:prstGeom>
        </p:spPr>
        <p:txBody>
          <a:bodyPr anchor="t" rtlCol="false" tIns="0" lIns="0" bIns="0" rIns="0">
            <a:spAutoFit/>
          </a:bodyPr>
          <a:lstStyle/>
          <a:p>
            <a:pPr algn="l">
              <a:lnSpc>
                <a:spcPts val="2800"/>
              </a:lnSpc>
            </a:pPr>
            <a:r>
              <a:rPr lang="en-US" sz="2000" b="true">
                <a:solidFill>
                  <a:srgbClr val="2D262A"/>
                </a:solidFill>
                <a:latin typeface="Montserrat Medium"/>
                <a:ea typeface="Montserrat Medium"/>
                <a:cs typeface="Montserrat Medium"/>
                <a:sym typeface="Montserrat Medium"/>
              </a:rPr>
              <a:t>Meningkatkan efisiensi pengelolaan data oleh admin dan staf, seperti data buku, anggota, dan riwayat peminjaman.</a:t>
            </a:r>
          </a:p>
        </p:txBody>
      </p:sp>
      <p:sp>
        <p:nvSpPr>
          <p:cNvPr name="TextBox 29" id="29"/>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30" id="30"/>
          <p:cNvSpPr txBox="true"/>
          <p:nvPr/>
        </p:nvSpPr>
        <p:spPr>
          <a:xfrm rot="0">
            <a:off x="1210918" y="7378431"/>
            <a:ext cx="4517498" cy="1397000"/>
          </a:xfrm>
          <a:prstGeom prst="rect">
            <a:avLst/>
          </a:prstGeom>
        </p:spPr>
        <p:txBody>
          <a:bodyPr anchor="t" rtlCol="false" tIns="0" lIns="0" bIns="0" rIns="0">
            <a:spAutoFit/>
          </a:bodyPr>
          <a:lstStyle/>
          <a:p>
            <a:pPr algn="l">
              <a:lnSpc>
                <a:spcPts val="2800"/>
              </a:lnSpc>
            </a:pPr>
            <a:r>
              <a:rPr lang="en-US" sz="2000" b="true">
                <a:solidFill>
                  <a:srgbClr val="2D262A"/>
                </a:solidFill>
                <a:latin typeface="Montserrat Medium"/>
                <a:ea typeface="Montserrat Medium"/>
                <a:cs typeface="Montserrat Medium"/>
                <a:sym typeface="Montserrat Medium"/>
              </a:rPr>
              <a:t>Menyediakan akses informasi yang cepat dan akurat mengenai ketersediaan buku dan histori peminjaman.</a:t>
            </a:r>
          </a:p>
        </p:txBody>
      </p:sp>
      <p:sp>
        <p:nvSpPr>
          <p:cNvPr name="TextBox 31" id="31"/>
          <p:cNvSpPr txBox="true"/>
          <p:nvPr/>
        </p:nvSpPr>
        <p:spPr>
          <a:xfrm rot="0">
            <a:off x="6442074" y="7378431"/>
            <a:ext cx="4517498" cy="1044575"/>
          </a:xfrm>
          <a:prstGeom prst="rect">
            <a:avLst/>
          </a:prstGeom>
        </p:spPr>
        <p:txBody>
          <a:bodyPr anchor="t" rtlCol="false" tIns="0" lIns="0" bIns="0" rIns="0">
            <a:spAutoFit/>
          </a:bodyPr>
          <a:lstStyle/>
          <a:p>
            <a:pPr algn="l">
              <a:lnSpc>
                <a:spcPts val="2800"/>
              </a:lnSpc>
            </a:pPr>
            <a:r>
              <a:rPr lang="en-US" sz="2000" b="true">
                <a:solidFill>
                  <a:srgbClr val="2D262A"/>
                </a:solidFill>
                <a:latin typeface="Montserrat Medium"/>
                <a:ea typeface="Montserrat Medium"/>
                <a:cs typeface="Montserrat Medium"/>
                <a:sym typeface="Montserrat Medium"/>
              </a:rPr>
              <a:t>Menyediakan laporan dan statistik untuk mendukung pengambilan keputusan oleh pihak sekolah.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2413635"/>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781793" y="3181945"/>
            <a:ext cx="7506207" cy="4856468"/>
            <a:chOff x="0" y="0"/>
            <a:chExt cx="10008277" cy="6475290"/>
          </a:xfrm>
        </p:grpSpPr>
        <p:pic>
          <p:nvPicPr>
            <p:cNvPr name="Picture 6" id="6"/>
            <p:cNvPicPr>
              <a:picLocks noChangeAspect="true"/>
            </p:cNvPicPr>
            <p:nvPr/>
          </p:nvPicPr>
          <p:blipFill>
            <a:blip r:embed="rId2"/>
            <a:srcRect l="7109" t="0" r="7109" b="0"/>
            <a:stretch>
              <a:fillRect/>
            </a:stretch>
          </p:blipFill>
          <p:spPr>
            <a:xfrm flipH="false" flipV="false">
              <a:off x="0" y="0"/>
              <a:ext cx="10008277" cy="6475290"/>
            </a:xfrm>
            <a:prstGeom prst="rect">
              <a:avLst/>
            </a:prstGeom>
          </p:spPr>
        </p:pic>
      </p:grpSp>
      <p:grpSp>
        <p:nvGrpSpPr>
          <p:cNvPr name="Group 7" id="7"/>
          <p:cNvGrpSpPr/>
          <p:nvPr/>
        </p:nvGrpSpPr>
        <p:grpSpPr>
          <a:xfrm rot="0">
            <a:off x="1028700" y="1574847"/>
            <a:ext cx="1856645" cy="68071"/>
            <a:chOff x="0" y="0"/>
            <a:chExt cx="488993" cy="17928"/>
          </a:xfrm>
        </p:grpSpPr>
        <p:sp>
          <p:nvSpPr>
            <p:cNvPr name="Freeform 8" id="8"/>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9" id="9"/>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28700" y="3162895"/>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Ultra-Bold"/>
                <a:ea typeface="Montserrat Ultra-Bold"/>
                <a:cs typeface="Montserrat Ultra-Bold"/>
                <a:sym typeface="Montserrat Ultra-Bold"/>
              </a:rPr>
              <a:t>Fitur Website</a:t>
            </a:r>
          </a:p>
        </p:txBody>
      </p:sp>
      <p:sp>
        <p:nvSpPr>
          <p:cNvPr name="TextBox 11" id="11"/>
          <p:cNvSpPr txBox="true"/>
          <p:nvPr/>
        </p:nvSpPr>
        <p:spPr>
          <a:xfrm rot="0">
            <a:off x="1028700" y="4623626"/>
            <a:ext cx="4470400" cy="2655189"/>
          </a:xfrm>
          <a:prstGeom prst="rect">
            <a:avLst/>
          </a:prstGeom>
        </p:spPr>
        <p:txBody>
          <a:bodyPr anchor="t" rtlCol="false" tIns="0" lIns="0" bIns="0" rIns="0">
            <a:spAutoFit/>
          </a:bodyPr>
          <a:lstStyle/>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Kelola akun login</a:t>
            </a:r>
          </a:p>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Kelola data buku</a:t>
            </a:r>
          </a:p>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Kelola data peminjam</a:t>
            </a:r>
          </a:p>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Kelola riwayat peminjaman</a:t>
            </a:r>
          </a:p>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Lihat laporan &amp; grafik</a:t>
            </a:r>
          </a:p>
          <a:p>
            <a:pPr algn="l">
              <a:lnSpc>
                <a:spcPts val="3048"/>
              </a:lnSpc>
            </a:pPr>
          </a:p>
        </p:txBody>
      </p:sp>
      <p:sp>
        <p:nvSpPr>
          <p:cNvPr name="TextBox 12" id="12"/>
          <p:cNvSpPr txBox="true"/>
          <p:nvPr/>
        </p:nvSpPr>
        <p:spPr>
          <a:xfrm rot="0">
            <a:off x="5727700" y="4623626"/>
            <a:ext cx="4470400" cy="750189"/>
          </a:xfrm>
          <a:prstGeom prst="rect">
            <a:avLst/>
          </a:prstGeom>
        </p:spPr>
        <p:txBody>
          <a:bodyPr anchor="t" rtlCol="false" tIns="0" lIns="0" bIns="0" rIns="0">
            <a:spAutoFit/>
          </a:bodyPr>
          <a:lstStyle/>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Tambah Data Anggota</a:t>
            </a:r>
          </a:p>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Kelola Peminjaman</a:t>
            </a:r>
          </a:p>
        </p:txBody>
      </p:sp>
      <p:sp>
        <p:nvSpPr>
          <p:cNvPr name="TextBox 13" id="13"/>
          <p:cNvSpPr txBox="true"/>
          <p:nvPr/>
        </p:nvSpPr>
        <p:spPr>
          <a:xfrm rot="0">
            <a:off x="1028700" y="4113086"/>
            <a:ext cx="4470400" cy="396240"/>
          </a:xfrm>
          <a:prstGeom prst="rect">
            <a:avLst/>
          </a:prstGeom>
        </p:spPr>
        <p:txBody>
          <a:bodyPr anchor="t" rtlCol="false" tIns="0" lIns="0" bIns="0" rIns="0">
            <a:spAutoFit/>
          </a:bodyPr>
          <a:lstStyle/>
          <a:p>
            <a:pPr algn="l">
              <a:lnSpc>
                <a:spcPts val="3359"/>
              </a:lnSpc>
            </a:pPr>
            <a:r>
              <a:rPr lang="en-US" sz="2400" b="true">
                <a:solidFill>
                  <a:srgbClr val="1211CA"/>
                </a:solidFill>
                <a:latin typeface="Montserrat Medium"/>
                <a:ea typeface="Montserrat Medium"/>
                <a:cs typeface="Montserrat Medium"/>
                <a:sym typeface="Montserrat Medium"/>
              </a:rPr>
              <a:t>Admin</a:t>
            </a:r>
          </a:p>
        </p:txBody>
      </p:sp>
      <p:sp>
        <p:nvSpPr>
          <p:cNvPr name="TextBox 14" id="14"/>
          <p:cNvSpPr txBox="true"/>
          <p:nvPr/>
        </p:nvSpPr>
        <p:spPr>
          <a:xfrm rot="0">
            <a:off x="5727700" y="4113086"/>
            <a:ext cx="4470400" cy="396240"/>
          </a:xfrm>
          <a:prstGeom prst="rect">
            <a:avLst/>
          </a:prstGeom>
        </p:spPr>
        <p:txBody>
          <a:bodyPr anchor="t" rtlCol="false" tIns="0" lIns="0" bIns="0" rIns="0">
            <a:spAutoFit/>
          </a:bodyPr>
          <a:lstStyle/>
          <a:p>
            <a:pPr algn="l">
              <a:lnSpc>
                <a:spcPts val="3359"/>
              </a:lnSpc>
            </a:pPr>
            <a:r>
              <a:rPr lang="en-US" sz="2400" b="true">
                <a:solidFill>
                  <a:srgbClr val="1211CA"/>
                </a:solidFill>
                <a:latin typeface="Montserrat Medium"/>
                <a:ea typeface="Montserrat Medium"/>
                <a:cs typeface="Montserrat Medium"/>
                <a:sym typeface="Montserrat Medium"/>
              </a:rPr>
              <a:t>Staf</a:t>
            </a:r>
          </a:p>
        </p:txBody>
      </p:sp>
      <p:sp>
        <p:nvSpPr>
          <p:cNvPr name="TextBox 15" id="15"/>
          <p:cNvSpPr txBox="true"/>
          <p:nvPr/>
        </p:nvSpPr>
        <p:spPr>
          <a:xfrm rot="0">
            <a:off x="13769329" y="962025"/>
            <a:ext cx="3489971" cy="1251585"/>
          </a:xfrm>
          <a:prstGeom prst="rect">
            <a:avLst/>
          </a:prstGeom>
        </p:spPr>
        <p:txBody>
          <a:bodyPr anchor="t" rtlCol="false" tIns="0" lIns="0" bIns="0" rIns="0">
            <a:spAutoFit/>
          </a:bodyPr>
          <a:lstStyle/>
          <a:p>
            <a:pPr algn="r">
              <a:lnSpc>
                <a:spcPts val="5040"/>
              </a:lnSpc>
            </a:pPr>
            <a:r>
              <a:rPr lang="en-US" b="true" sz="3600">
                <a:solidFill>
                  <a:srgbClr val="101010"/>
                </a:solidFill>
                <a:latin typeface="Montserrat Medium"/>
                <a:ea typeface="Montserrat Medium"/>
                <a:cs typeface="Montserrat Medium"/>
                <a:sym typeface="Montserrat Medium"/>
              </a:rPr>
              <a:t>Keseluruhan Website</a:t>
            </a:r>
          </a:p>
        </p:txBody>
      </p:sp>
      <p:sp>
        <p:nvSpPr>
          <p:cNvPr name="TextBox 16" id="16"/>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7" id="17"/>
          <p:cNvSpPr txBox="true"/>
          <p:nvPr/>
        </p:nvSpPr>
        <p:spPr>
          <a:xfrm rot="0">
            <a:off x="1028700" y="7751255"/>
            <a:ext cx="5710362" cy="2274189"/>
          </a:xfrm>
          <a:prstGeom prst="rect">
            <a:avLst/>
          </a:prstGeom>
        </p:spPr>
        <p:txBody>
          <a:bodyPr anchor="t" rtlCol="false" tIns="0" lIns="0" bIns="0" rIns="0">
            <a:spAutoFit/>
          </a:bodyPr>
          <a:lstStyle/>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Lihat daftar buku</a:t>
            </a:r>
          </a:p>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Cari buku berdasarkan keyword</a:t>
            </a:r>
          </a:p>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Pinjam buku</a:t>
            </a:r>
          </a:p>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Melihat Riwayat Peminjaman</a:t>
            </a:r>
          </a:p>
          <a:p>
            <a:pPr algn="l" marL="518160" indent="-259080" lvl="1">
              <a:lnSpc>
                <a:spcPts val="3048"/>
              </a:lnSpc>
              <a:buFont typeface="Arial"/>
              <a:buChar char="•"/>
            </a:pPr>
            <a:r>
              <a:rPr lang="en-US" b="true" sz="2400">
                <a:solidFill>
                  <a:srgbClr val="2D262A"/>
                </a:solidFill>
                <a:latin typeface="Montserrat Medium"/>
                <a:ea typeface="Montserrat Medium"/>
                <a:cs typeface="Montserrat Medium"/>
                <a:sym typeface="Montserrat Medium"/>
              </a:rPr>
              <a:t>Perpanjang Tenggat Pinjam</a:t>
            </a:r>
          </a:p>
          <a:p>
            <a:pPr algn="l">
              <a:lnSpc>
                <a:spcPts val="3048"/>
              </a:lnSpc>
            </a:pPr>
          </a:p>
        </p:txBody>
      </p:sp>
      <p:sp>
        <p:nvSpPr>
          <p:cNvPr name="TextBox 18" id="18"/>
          <p:cNvSpPr txBox="true"/>
          <p:nvPr/>
        </p:nvSpPr>
        <p:spPr>
          <a:xfrm rot="0">
            <a:off x="1028700" y="7240714"/>
            <a:ext cx="4470400" cy="396240"/>
          </a:xfrm>
          <a:prstGeom prst="rect">
            <a:avLst/>
          </a:prstGeom>
        </p:spPr>
        <p:txBody>
          <a:bodyPr anchor="t" rtlCol="false" tIns="0" lIns="0" bIns="0" rIns="0">
            <a:spAutoFit/>
          </a:bodyPr>
          <a:lstStyle/>
          <a:p>
            <a:pPr algn="l">
              <a:lnSpc>
                <a:spcPts val="3359"/>
              </a:lnSpc>
            </a:pPr>
            <a:r>
              <a:rPr lang="en-US" sz="2400" b="true">
                <a:solidFill>
                  <a:srgbClr val="1211CA"/>
                </a:solidFill>
                <a:latin typeface="Montserrat Medium"/>
                <a:ea typeface="Montserrat Medium"/>
                <a:cs typeface="Montserrat Medium"/>
                <a:sym typeface="Montserrat Medium"/>
              </a:rPr>
              <a:t>Anggota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74847"/>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2413635"/>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781793" y="4186261"/>
            <a:ext cx="6477507" cy="6100739"/>
            <a:chOff x="0" y="0"/>
            <a:chExt cx="8636677" cy="8134319"/>
          </a:xfrm>
        </p:grpSpPr>
        <p:pic>
          <p:nvPicPr>
            <p:cNvPr name="Picture 9" id="9"/>
            <p:cNvPicPr>
              <a:picLocks noChangeAspect="true"/>
            </p:cNvPicPr>
            <p:nvPr/>
          </p:nvPicPr>
          <p:blipFill>
            <a:blip r:embed="rId2"/>
            <a:srcRect l="22527" t="0" r="22527" b="0"/>
            <a:stretch>
              <a:fillRect/>
            </a:stretch>
          </p:blipFill>
          <p:spPr>
            <a:xfrm flipH="false" flipV="false">
              <a:off x="0" y="0"/>
              <a:ext cx="8636677" cy="8134319"/>
            </a:xfrm>
            <a:prstGeom prst="rect">
              <a:avLst/>
            </a:prstGeom>
          </p:spPr>
        </p:pic>
      </p:grpSp>
      <p:sp>
        <p:nvSpPr>
          <p:cNvPr name="TextBox 10" id="10"/>
          <p:cNvSpPr txBox="true"/>
          <p:nvPr/>
        </p:nvSpPr>
        <p:spPr>
          <a:xfrm rot="0">
            <a:off x="1028700" y="3657052"/>
            <a:ext cx="5922266"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Ultra-Bold"/>
                <a:ea typeface="Montserrat Ultra-Bold"/>
                <a:cs typeface="Montserrat Ultra-Bold"/>
                <a:sym typeface="Montserrat Ultra-Bold"/>
              </a:rPr>
              <a:t>1. Login</a:t>
            </a:r>
          </a:p>
        </p:txBody>
      </p:sp>
      <p:sp>
        <p:nvSpPr>
          <p:cNvPr name="TextBox 11" id="11"/>
          <p:cNvSpPr txBox="true"/>
          <p:nvPr/>
        </p:nvSpPr>
        <p:spPr>
          <a:xfrm rot="0">
            <a:off x="1028700" y="5176433"/>
            <a:ext cx="8115300" cy="815340"/>
          </a:xfrm>
          <a:prstGeom prst="rect">
            <a:avLst/>
          </a:prstGeom>
        </p:spPr>
        <p:txBody>
          <a:bodyPr anchor="t" rtlCol="false" tIns="0" lIns="0" bIns="0" rIns="0">
            <a:spAutoFit/>
          </a:bodyPr>
          <a:lstStyle/>
          <a:p>
            <a:pPr algn="l">
              <a:lnSpc>
                <a:spcPts val="3359"/>
              </a:lnSpc>
            </a:pPr>
            <a:r>
              <a:rPr lang="en-US" sz="2400" b="true">
                <a:solidFill>
                  <a:srgbClr val="2D262A"/>
                </a:solidFill>
                <a:latin typeface="Montserrat Medium"/>
                <a:ea typeface="Montserrat Medium"/>
                <a:cs typeface="Montserrat Medium"/>
                <a:sym typeface="Montserrat Medium"/>
              </a:rPr>
              <a:t>Login dibagi menjadi 3 Role: Admin, Staf, dan Anggota.</a:t>
            </a:r>
          </a:p>
        </p:txBody>
      </p:sp>
      <p:sp>
        <p:nvSpPr>
          <p:cNvPr name="TextBox 12" id="12"/>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3" id="13"/>
          <p:cNvSpPr txBox="true"/>
          <p:nvPr/>
        </p:nvSpPr>
        <p:spPr>
          <a:xfrm rot="0">
            <a:off x="13769329" y="962025"/>
            <a:ext cx="3489971" cy="1251585"/>
          </a:xfrm>
          <a:prstGeom prst="rect">
            <a:avLst/>
          </a:prstGeom>
        </p:spPr>
        <p:txBody>
          <a:bodyPr anchor="t" rtlCol="false" tIns="0" lIns="0" bIns="0" rIns="0">
            <a:spAutoFit/>
          </a:bodyPr>
          <a:lstStyle/>
          <a:p>
            <a:pPr algn="r">
              <a:lnSpc>
                <a:spcPts val="5040"/>
              </a:lnSpc>
            </a:pPr>
            <a:r>
              <a:rPr lang="en-US" b="true" sz="3600">
                <a:solidFill>
                  <a:srgbClr val="101010"/>
                </a:solidFill>
                <a:latin typeface="Montserrat Medium"/>
                <a:ea typeface="Montserrat Medium"/>
                <a:cs typeface="Montserrat Medium"/>
                <a:sym typeface="Montserrat Medium"/>
              </a:rPr>
              <a:t>Keseluruhan Website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5350" y="3979901"/>
            <a:ext cx="5335782" cy="3151183"/>
            <a:chOff x="0" y="0"/>
            <a:chExt cx="7114376" cy="4201578"/>
          </a:xfrm>
        </p:grpSpPr>
        <p:pic>
          <p:nvPicPr>
            <p:cNvPr name="Picture 3" id="3"/>
            <p:cNvPicPr>
              <a:picLocks noChangeAspect="true"/>
            </p:cNvPicPr>
            <p:nvPr/>
          </p:nvPicPr>
          <p:blipFill>
            <a:blip r:embed="rId2"/>
            <a:srcRect l="8091" t="0" r="8091" b="0"/>
            <a:stretch>
              <a:fillRect/>
            </a:stretch>
          </p:blipFill>
          <p:spPr>
            <a:xfrm flipH="false" flipV="false">
              <a:off x="0" y="0"/>
              <a:ext cx="7114376" cy="4201578"/>
            </a:xfrm>
            <a:prstGeom prst="rect">
              <a:avLst/>
            </a:prstGeom>
          </p:spPr>
        </p:pic>
      </p:grpSp>
      <p:grpSp>
        <p:nvGrpSpPr>
          <p:cNvPr name="Group 4" id="4"/>
          <p:cNvGrpSpPr/>
          <p:nvPr/>
        </p:nvGrpSpPr>
        <p:grpSpPr>
          <a:xfrm rot="0">
            <a:off x="14500955" y="2413635"/>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8700" y="1574847"/>
            <a:ext cx="1856645" cy="68071"/>
            <a:chOff x="0" y="0"/>
            <a:chExt cx="488993" cy="17928"/>
          </a:xfrm>
        </p:grpSpPr>
        <p:sp>
          <p:nvSpPr>
            <p:cNvPr name="Freeform 8" id="8"/>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9" id="9"/>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512766" y="3979901"/>
            <a:ext cx="5335782" cy="3151183"/>
            <a:chOff x="0" y="0"/>
            <a:chExt cx="7114376" cy="4201578"/>
          </a:xfrm>
        </p:grpSpPr>
        <p:pic>
          <p:nvPicPr>
            <p:cNvPr name="Picture 11" id="11"/>
            <p:cNvPicPr>
              <a:picLocks noChangeAspect="true"/>
            </p:cNvPicPr>
            <p:nvPr/>
          </p:nvPicPr>
          <p:blipFill>
            <a:blip r:embed="rId3"/>
            <a:srcRect l="8197" t="0" r="8197" b="0"/>
            <a:stretch>
              <a:fillRect/>
            </a:stretch>
          </p:blipFill>
          <p:spPr>
            <a:xfrm flipH="false" flipV="false">
              <a:off x="0" y="0"/>
              <a:ext cx="7114376" cy="4201578"/>
            </a:xfrm>
            <a:prstGeom prst="rect">
              <a:avLst/>
            </a:prstGeom>
          </p:spPr>
        </p:pic>
      </p:grpSp>
      <p:grpSp>
        <p:nvGrpSpPr>
          <p:cNvPr name="Group 12" id="12"/>
          <p:cNvGrpSpPr/>
          <p:nvPr/>
        </p:nvGrpSpPr>
        <p:grpSpPr>
          <a:xfrm rot="0">
            <a:off x="12134299" y="3979901"/>
            <a:ext cx="5335782" cy="3151183"/>
            <a:chOff x="0" y="0"/>
            <a:chExt cx="7114376" cy="4201578"/>
          </a:xfrm>
        </p:grpSpPr>
        <p:pic>
          <p:nvPicPr>
            <p:cNvPr name="Picture 13" id="13"/>
            <p:cNvPicPr>
              <a:picLocks noChangeAspect="true"/>
            </p:cNvPicPr>
            <p:nvPr/>
          </p:nvPicPr>
          <p:blipFill>
            <a:blip r:embed="rId4"/>
            <a:srcRect l="8726" t="0" r="8726" b="0"/>
            <a:stretch>
              <a:fillRect/>
            </a:stretch>
          </p:blipFill>
          <p:spPr>
            <a:xfrm flipH="false" flipV="false">
              <a:off x="0" y="0"/>
              <a:ext cx="7114376" cy="4201578"/>
            </a:xfrm>
            <a:prstGeom prst="rect">
              <a:avLst/>
            </a:prstGeom>
          </p:spPr>
        </p:pic>
      </p:grpSp>
      <p:sp>
        <p:nvSpPr>
          <p:cNvPr name="TextBox 14" id="14"/>
          <p:cNvSpPr txBox="true"/>
          <p:nvPr/>
        </p:nvSpPr>
        <p:spPr>
          <a:xfrm rot="0">
            <a:off x="6799745" y="1491615"/>
            <a:ext cx="4014951" cy="542036"/>
          </a:xfrm>
          <a:prstGeom prst="rect">
            <a:avLst/>
          </a:prstGeom>
        </p:spPr>
        <p:txBody>
          <a:bodyPr anchor="t" rtlCol="false" tIns="0" lIns="0" bIns="0" rIns="0">
            <a:spAutoFit/>
          </a:bodyPr>
          <a:lstStyle/>
          <a:p>
            <a:pPr algn="l">
              <a:lnSpc>
                <a:spcPts val="4041"/>
              </a:lnSpc>
            </a:pPr>
            <a:r>
              <a:rPr lang="en-US" sz="4299" b="true">
                <a:solidFill>
                  <a:srgbClr val="1211CA"/>
                </a:solidFill>
                <a:latin typeface="Montserrat Ultra-Bold"/>
                <a:ea typeface="Montserrat Ultra-Bold"/>
                <a:cs typeface="Montserrat Ultra-Bold"/>
                <a:sym typeface="Montserrat Ultra-Bold"/>
              </a:rPr>
              <a:t>2. Dashboard</a:t>
            </a:r>
          </a:p>
        </p:txBody>
      </p:sp>
      <p:sp>
        <p:nvSpPr>
          <p:cNvPr name="TextBox 15" id="15"/>
          <p:cNvSpPr txBox="true"/>
          <p:nvPr/>
        </p:nvSpPr>
        <p:spPr>
          <a:xfrm rot="0">
            <a:off x="5738047" y="2196465"/>
            <a:ext cx="6811906" cy="396240"/>
          </a:xfrm>
          <a:prstGeom prst="rect">
            <a:avLst/>
          </a:prstGeom>
        </p:spPr>
        <p:txBody>
          <a:bodyPr anchor="t" rtlCol="false" tIns="0" lIns="0" bIns="0" rIns="0">
            <a:spAutoFit/>
          </a:bodyPr>
          <a:lstStyle/>
          <a:p>
            <a:pPr algn="l">
              <a:lnSpc>
                <a:spcPts val="3359"/>
              </a:lnSpc>
            </a:pPr>
            <a:r>
              <a:rPr lang="en-US" sz="2400" b="true">
                <a:solidFill>
                  <a:srgbClr val="2D262A"/>
                </a:solidFill>
                <a:latin typeface="Montserrat Medium"/>
                <a:ea typeface="Montserrat Medium"/>
                <a:cs typeface="Montserrat Medium"/>
                <a:sym typeface="Montserrat Medium"/>
              </a:rPr>
              <a:t>Dashboard dibagi menjadi 3 sesuai role.</a:t>
            </a:r>
          </a:p>
        </p:txBody>
      </p:sp>
      <p:sp>
        <p:nvSpPr>
          <p:cNvPr name="TextBox 16" id="16"/>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7" id="17"/>
          <p:cNvSpPr txBox="true"/>
          <p:nvPr/>
        </p:nvSpPr>
        <p:spPr>
          <a:xfrm rot="0">
            <a:off x="2773685" y="3523875"/>
            <a:ext cx="1600897"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101010"/>
                </a:solidFill>
                <a:latin typeface="Montserrat Medium"/>
                <a:ea typeface="Montserrat Medium"/>
                <a:cs typeface="Montserrat Medium"/>
                <a:sym typeface="Montserrat Medium"/>
              </a:rPr>
              <a:t>Admin</a:t>
            </a:r>
          </a:p>
        </p:txBody>
      </p:sp>
      <p:sp>
        <p:nvSpPr>
          <p:cNvPr name="TextBox 18" id="18"/>
          <p:cNvSpPr txBox="true"/>
          <p:nvPr/>
        </p:nvSpPr>
        <p:spPr>
          <a:xfrm rot="0">
            <a:off x="8380209" y="3523875"/>
            <a:ext cx="1600897"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101010"/>
                </a:solidFill>
                <a:latin typeface="Montserrat Medium"/>
                <a:ea typeface="Montserrat Medium"/>
                <a:cs typeface="Montserrat Medium"/>
                <a:sym typeface="Montserrat Medium"/>
              </a:rPr>
              <a:t>Staf</a:t>
            </a:r>
          </a:p>
        </p:txBody>
      </p:sp>
      <p:sp>
        <p:nvSpPr>
          <p:cNvPr name="TextBox 19" id="19"/>
          <p:cNvSpPr txBox="true"/>
          <p:nvPr/>
        </p:nvSpPr>
        <p:spPr>
          <a:xfrm rot="0">
            <a:off x="14001741" y="3523875"/>
            <a:ext cx="1600897"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101010"/>
                </a:solidFill>
                <a:latin typeface="Montserrat Medium"/>
                <a:ea typeface="Montserrat Medium"/>
                <a:cs typeface="Montserrat Medium"/>
                <a:sym typeface="Montserrat Medium"/>
              </a:rPr>
              <a:t>Anggota</a:t>
            </a:r>
          </a:p>
        </p:txBody>
      </p:sp>
      <p:sp>
        <p:nvSpPr>
          <p:cNvPr name="TextBox 20" id="20"/>
          <p:cNvSpPr txBox="true"/>
          <p:nvPr/>
        </p:nvSpPr>
        <p:spPr>
          <a:xfrm rot="0">
            <a:off x="13769329" y="962025"/>
            <a:ext cx="3489971" cy="1251585"/>
          </a:xfrm>
          <a:prstGeom prst="rect">
            <a:avLst/>
          </a:prstGeom>
        </p:spPr>
        <p:txBody>
          <a:bodyPr anchor="t" rtlCol="false" tIns="0" lIns="0" bIns="0" rIns="0">
            <a:spAutoFit/>
          </a:bodyPr>
          <a:lstStyle/>
          <a:p>
            <a:pPr algn="r">
              <a:lnSpc>
                <a:spcPts val="5040"/>
              </a:lnSpc>
            </a:pPr>
            <a:r>
              <a:rPr lang="en-US" b="true" sz="3600">
                <a:solidFill>
                  <a:srgbClr val="101010"/>
                </a:solidFill>
                <a:latin typeface="Montserrat Medium"/>
                <a:ea typeface="Montserrat Medium"/>
                <a:cs typeface="Montserrat Medium"/>
                <a:sym typeface="Montserrat Medium"/>
              </a:rPr>
              <a:t>Keseluruhan Website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2413635"/>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655220" y="3419480"/>
            <a:ext cx="8360812" cy="5108361"/>
            <a:chOff x="0" y="0"/>
            <a:chExt cx="11147749" cy="6811148"/>
          </a:xfrm>
        </p:grpSpPr>
        <p:pic>
          <p:nvPicPr>
            <p:cNvPr name="Picture 9" id="9"/>
            <p:cNvPicPr>
              <a:picLocks noChangeAspect="true"/>
            </p:cNvPicPr>
            <p:nvPr/>
          </p:nvPicPr>
          <p:blipFill>
            <a:blip r:embed="rId2"/>
            <a:srcRect l="9491" t="0" r="9491" b="0"/>
            <a:stretch>
              <a:fillRect/>
            </a:stretch>
          </p:blipFill>
          <p:spPr>
            <a:xfrm flipH="false" flipV="false">
              <a:off x="0" y="0"/>
              <a:ext cx="11147749" cy="6811148"/>
            </a:xfrm>
            <a:prstGeom prst="rect">
              <a:avLst/>
            </a:prstGeom>
          </p:spPr>
        </p:pic>
      </p:grpSp>
      <p:sp>
        <p:nvSpPr>
          <p:cNvPr name="TextBox 10" id="10"/>
          <p:cNvSpPr txBox="true"/>
          <p:nvPr/>
        </p:nvSpPr>
        <p:spPr>
          <a:xfrm rot="0">
            <a:off x="6231132" y="1491615"/>
            <a:ext cx="5208988" cy="542036"/>
          </a:xfrm>
          <a:prstGeom prst="rect">
            <a:avLst/>
          </a:prstGeom>
        </p:spPr>
        <p:txBody>
          <a:bodyPr anchor="t" rtlCol="false" tIns="0" lIns="0" bIns="0" rIns="0">
            <a:spAutoFit/>
          </a:bodyPr>
          <a:lstStyle/>
          <a:p>
            <a:pPr algn="l">
              <a:lnSpc>
                <a:spcPts val="4041"/>
              </a:lnSpc>
            </a:pPr>
            <a:r>
              <a:rPr lang="en-US" sz="4299" b="true">
                <a:solidFill>
                  <a:srgbClr val="1211CA"/>
                </a:solidFill>
                <a:latin typeface="Montserrat Ultra-Bold"/>
                <a:ea typeface="Montserrat Ultra-Bold"/>
                <a:cs typeface="Montserrat Ultra-Bold"/>
                <a:sym typeface="Montserrat Ultra-Bold"/>
              </a:rPr>
              <a:t>3. Fitur Cari Buku</a:t>
            </a:r>
          </a:p>
        </p:txBody>
      </p:sp>
      <p:sp>
        <p:nvSpPr>
          <p:cNvPr name="TextBox 11" id="11"/>
          <p:cNvSpPr txBox="true"/>
          <p:nvPr/>
        </p:nvSpPr>
        <p:spPr>
          <a:xfrm rot="0">
            <a:off x="5738047" y="2196465"/>
            <a:ext cx="6811906" cy="396240"/>
          </a:xfrm>
          <a:prstGeom prst="rect">
            <a:avLst/>
          </a:prstGeom>
        </p:spPr>
        <p:txBody>
          <a:bodyPr anchor="t" rtlCol="false" tIns="0" lIns="0" bIns="0" rIns="0">
            <a:spAutoFit/>
          </a:bodyPr>
          <a:lstStyle/>
          <a:p>
            <a:pPr algn="l">
              <a:lnSpc>
                <a:spcPts val="3359"/>
              </a:lnSpc>
            </a:pPr>
            <a:r>
              <a:rPr lang="en-US" sz="2400" b="true">
                <a:solidFill>
                  <a:srgbClr val="2D262A"/>
                </a:solidFill>
                <a:latin typeface="Montserrat Medium"/>
                <a:ea typeface="Montserrat Medium"/>
                <a:cs typeface="Montserrat Medium"/>
                <a:sym typeface="Montserrat Medium"/>
              </a:rPr>
              <a:t>Mencari buku sesuai keyword yang diinput.</a:t>
            </a:r>
          </a:p>
        </p:txBody>
      </p:sp>
      <p:sp>
        <p:nvSpPr>
          <p:cNvPr name="TextBox 12" id="12"/>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3" id="13"/>
          <p:cNvSpPr txBox="true"/>
          <p:nvPr/>
        </p:nvSpPr>
        <p:spPr>
          <a:xfrm rot="0">
            <a:off x="14500955" y="1838325"/>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Fitur Anggota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2413635"/>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614265" y="3419480"/>
            <a:ext cx="10641729" cy="3990865"/>
            <a:chOff x="0" y="0"/>
            <a:chExt cx="14188972" cy="5321153"/>
          </a:xfrm>
        </p:grpSpPr>
        <p:pic>
          <p:nvPicPr>
            <p:cNvPr name="Picture 9" id="9"/>
            <p:cNvPicPr>
              <a:picLocks noChangeAspect="true"/>
            </p:cNvPicPr>
            <p:nvPr/>
          </p:nvPicPr>
          <p:blipFill>
            <a:blip r:embed="rId2"/>
            <a:srcRect l="0" t="0" r="0" b="14525"/>
            <a:stretch>
              <a:fillRect/>
            </a:stretch>
          </p:blipFill>
          <p:spPr>
            <a:xfrm flipH="false" flipV="false">
              <a:off x="0" y="0"/>
              <a:ext cx="14188972" cy="5321153"/>
            </a:xfrm>
            <a:prstGeom prst="rect">
              <a:avLst/>
            </a:prstGeom>
          </p:spPr>
        </p:pic>
      </p:grpSp>
      <p:sp>
        <p:nvSpPr>
          <p:cNvPr name="TextBox 10" id="10"/>
          <p:cNvSpPr txBox="true"/>
          <p:nvPr/>
        </p:nvSpPr>
        <p:spPr>
          <a:xfrm rot="0">
            <a:off x="5973104" y="1491615"/>
            <a:ext cx="6035629" cy="542036"/>
          </a:xfrm>
          <a:prstGeom prst="rect">
            <a:avLst/>
          </a:prstGeom>
        </p:spPr>
        <p:txBody>
          <a:bodyPr anchor="t" rtlCol="false" tIns="0" lIns="0" bIns="0" rIns="0">
            <a:spAutoFit/>
          </a:bodyPr>
          <a:lstStyle/>
          <a:p>
            <a:pPr algn="l">
              <a:lnSpc>
                <a:spcPts val="4041"/>
              </a:lnSpc>
            </a:pPr>
            <a:r>
              <a:rPr lang="en-US" sz="4299" b="true">
                <a:solidFill>
                  <a:srgbClr val="1211CA"/>
                </a:solidFill>
                <a:latin typeface="Montserrat Ultra-Bold"/>
                <a:ea typeface="Montserrat Ultra-Bold"/>
                <a:cs typeface="Montserrat Ultra-Bold"/>
                <a:sym typeface="Montserrat Ultra-Bold"/>
              </a:rPr>
              <a:t>4. Fitur Pinjam Buku</a:t>
            </a:r>
          </a:p>
        </p:txBody>
      </p:sp>
      <p:sp>
        <p:nvSpPr>
          <p:cNvPr name="TextBox 11" id="11"/>
          <p:cNvSpPr txBox="true"/>
          <p:nvPr/>
        </p:nvSpPr>
        <p:spPr>
          <a:xfrm rot="0">
            <a:off x="6824927" y="2196465"/>
            <a:ext cx="6811906" cy="396240"/>
          </a:xfrm>
          <a:prstGeom prst="rect">
            <a:avLst/>
          </a:prstGeom>
        </p:spPr>
        <p:txBody>
          <a:bodyPr anchor="t" rtlCol="false" tIns="0" lIns="0" bIns="0" rIns="0">
            <a:spAutoFit/>
          </a:bodyPr>
          <a:lstStyle/>
          <a:p>
            <a:pPr algn="l">
              <a:lnSpc>
                <a:spcPts val="3359"/>
              </a:lnSpc>
            </a:pPr>
            <a:r>
              <a:rPr lang="en-US" sz="2400" b="true">
                <a:solidFill>
                  <a:srgbClr val="2D262A"/>
                </a:solidFill>
                <a:latin typeface="Montserrat Medium"/>
                <a:ea typeface="Montserrat Medium"/>
                <a:cs typeface="Montserrat Medium"/>
                <a:sym typeface="Montserrat Medium"/>
              </a:rPr>
              <a:t>Pinjam buku untuk anggota</a:t>
            </a:r>
          </a:p>
        </p:txBody>
      </p:sp>
      <p:sp>
        <p:nvSpPr>
          <p:cNvPr name="TextBox 12" id="12"/>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3" id="13"/>
          <p:cNvSpPr txBox="true"/>
          <p:nvPr/>
        </p:nvSpPr>
        <p:spPr>
          <a:xfrm rot="0">
            <a:off x="14500955" y="1838325"/>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Fitur Anggota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2413635"/>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614265" y="3419480"/>
            <a:ext cx="10641729" cy="3990865"/>
            <a:chOff x="0" y="0"/>
            <a:chExt cx="14188972" cy="5321153"/>
          </a:xfrm>
        </p:grpSpPr>
        <p:pic>
          <p:nvPicPr>
            <p:cNvPr name="Picture 9" id="9"/>
            <p:cNvPicPr>
              <a:picLocks noChangeAspect="true"/>
            </p:cNvPicPr>
            <p:nvPr/>
          </p:nvPicPr>
          <p:blipFill>
            <a:blip r:embed="rId2"/>
            <a:srcRect l="7905" t="0" r="13765" b="0"/>
            <a:stretch>
              <a:fillRect/>
            </a:stretch>
          </p:blipFill>
          <p:spPr>
            <a:xfrm flipH="false" flipV="false">
              <a:off x="0" y="0"/>
              <a:ext cx="14188972" cy="5321153"/>
            </a:xfrm>
            <a:prstGeom prst="rect">
              <a:avLst/>
            </a:prstGeom>
          </p:spPr>
        </p:pic>
      </p:grpSp>
      <p:sp>
        <p:nvSpPr>
          <p:cNvPr name="TextBox 10" id="10"/>
          <p:cNvSpPr txBox="true"/>
          <p:nvPr/>
        </p:nvSpPr>
        <p:spPr>
          <a:xfrm rot="0">
            <a:off x="5973104" y="1491615"/>
            <a:ext cx="6954119" cy="542036"/>
          </a:xfrm>
          <a:prstGeom prst="rect">
            <a:avLst/>
          </a:prstGeom>
        </p:spPr>
        <p:txBody>
          <a:bodyPr anchor="t" rtlCol="false" tIns="0" lIns="0" bIns="0" rIns="0">
            <a:spAutoFit/>
          </a:bodyPr>
          <a:lstStyle/>
          <a:p>
            <a:pPr algn="l">
              <a:lnSpc>
                <a:spcPts val="4041"/>
              </a:lnSpc>
            </a:pPr>
            <a:r>
              <a:rPr lang="en-US" sz="4299" b="true">
                <a:solidFill>
                  <a:srgbClr val="1211CA"/>
                </a:solidFill>
                <a:latin typeface="Montserrat Bold"/>
                <a:ea typeface="Montserrat Bold"/>
                <a:cs typeface="Montserrat Bold"/>
                <a:sym typeface="Montserrat Bold"/>
              </a:rPr>
              <a:t>5. Riwayat Peminjaman</a:t>
            </a:r>
          </a:p>
        </p:txBody>
      </p:sp>
      <p:sp>
        <p:nvSpPr>
          <p:cNvPr name="TextBox 11" id="11"/>
          <p:cNvSpPr txBox="true"/>
          <p:nvPr/>
        </p:nvSpPr>
        <p:spPr>
          <a:xfrm rot="0">
            <a:off x="7444088" y="2140331"/>
            <a:ext cx="6811906" cy="396240"/>
          </a:xfrm>
          <a:prstGeom prst="rect">
            <a:avLst/>
          </a:prstGeom>
        </p:spPr>
        <p:txBody>
          <a:bodyPr anchor="t" rtlCol="false" tIns="0" lIns="0" bIns="0" rIns="0">
            <a:spAutoFit/>
          </a:bodyPr>
          <a:lstStyle/>
          <a:p>
            <a:pPr algn="l">
              <a:lnSpc>
                <a:spcPts val="3359"/>
              </a:lnSpc>
            </a:pPr>
            <a:r>
              <a:rPr lang="en-US" sz="2400" b="true">
                <a:solidFill>
                  <a:srgbClr val="2D262A"/>
                </a:solidFill>
                <a:latin typeface="Montserrat Medium"/>
                <a:ea typeface="Montserrat Medium"/>
                <a:cs typeface="Montserrat Medium"/>
                <a:sym typeface="Montserrat Medium"/>
              </a:rPr>
              <a:t>Riwayat untuk Anggota</a:t>
            </a:r>
          </a:p>
        </p:txBody>
      </p:sp>
      <p:sp>
        <p:nvSpPr>
          <p:cNvPr name="TextBox 12" id="12"/>
          <p:cNvSpPr txBox="true"/>
          <p:nvPr/>
        </p:nvSpPr>
        <p:spPr>
          <a:xfrm rot="0">
            <a:off x="1028700" y="990600"/>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Dio XI RPL</a:t>
            </a:r>
          </a:p>
        </p:txBody>
      </p:sp>
      <p:sp>
        <p:nvSpPr>
          <p:cNvPr name="TextBox 13" id="13"/>
          <p:cNvSpPr txBox="true"/>
          <p:nvPr/>
        </p:nvSpPr>
        <p:spPr>
          <a:xfrm rot="0">
            <a:off x="14500955" y="1838325"/>
            <a:ext cx="3489971" cy="396240"/>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Medium"/>
                <a:ea typeface="Montserrat Medium"/>
                <a:cs typeface="Montserrat Medium"/>
                <a:sym typeface="Montserrat Medium"/>
              </a:rPr>
              <a:t>Fitur Anggota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DAGoskjIfG8</dc:identifier>
  <dcterms:modified xsi:type="dcterms:W3CDTF">2011-08-01T06:04:30Z</dcterms:modified>
  <cp:revision>1</cp:revision>
  <dc:title>Dio XI RPL</dc:title>
</cp:coreProperties>
</file>